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_rels/.rels" ContentType="application/vnd.openxmlformats-package.relationship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10.xml" ContentType="application/vnd.openxmlformats-officedocument.theme+xml"/>
  <Override PartName="/ppt/theme/theme8.xml" ContentType="application/vnd.openxmlformats-officedocument.theme+xml"/>
  <Override PartName="/ppt/theme/theme11.xml" ContentType="application/vnd.openxmlformats-officedocument.theme+xml"/>
  <Override PartName="/ppt/theme/theme9.xml" ContentType="application/vnd.openxmlformats-officedocument.theme+xml"/>
  <Override PartName="/ppt/theme/theme12.xml" ContentType="application/vnd.openxmlformats-officedocument.them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Masters/_rels/slideMaster9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1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_rels/presentation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media/image1.jpeg" ContentType="image/jpeg"/>
  <Override PartName="/ppt/media/image18.jpeg" ContentType="image/jpeg"/>
  <Override PartName="/ppt/media/image2.jpeg" ContentType="image/jpeg"/>
  <Override PartName="/ppt/media/image19.jpeg" ContentType="image/jpeg"/>
  <Override PartName="/ppt/media/image3.jpeg" ContentType="image/jpeg"/>
  <Override PartName="/ppt/media/image28.png" ContentType="image/png"/>
  <Override PartName="/ppt/media/image16.png" ContentType="image/pn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20.jpeg" ContentType="image/jpeg"/>
  <Override PartName="/ppt/media/image11.jpeg" ContentType="image/jpeg"/>
  <Override PartName="/ppt/media/image25.png" ContentType="image/png"/>
  <Override PartName="/ppt/media/image8.jpeg" ContentType="image/jpeg"/>
  <Override PartName="/ppt/media/image21.jpeg" ContentType="image/jpeg"/>
  <Override PartName="/ppt/media/image9.jpeg" ContentType="image/jpeg"/>
  <Override PartName="/ppt/media/image2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7.jpeg" ContentType="image/jpeg"/>
  <Override PartName="/ppt/media/image23.jpeg" ContentType="image/jpeg"/>
  <Override PartName="/ppt/media/image26.jpeg" ContentType="image/jpeg"/>
  <Override PartName="/ppt/media/image27.jpeg" ContentType="image/jpeg"/>
  <Override PartName="/ppt/media/image24.jpeg" ContentType="image/jpeg"/>
  <Override PartName="/ppt/media/image12.jpeg" ContentType="image/jpeg"/>
  <Override PartName="/ppt/media/image10.jpeg" ContentType="image/jpeg"/>
  <Override PartName="/ppt/media/image29.jpeg" ContentType="image/jpeg"/>
  <Override PartName="/ppt/slides/slide15.xml" ContentType="application/vnd.openxmlformats-officedocument.presentationml.slide+xml"/>
  <Override PartName="/ppt/slides/slide1.xml" ContentType="application/vnd.openxmlformats-officedocument.presentationml.slide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2.xml.rels" ContentType="application/vnd.openxmlformats-package.relationships+xml"/>
  <Override PartName="/ppt/slides/_rels/slide5.xml.rels" ContentType="application/vnd.openxmlformats-package.relationships+xml"/>
  <Override PartName="/ppt/slides/_rels/slide14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15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19.xml.rels" ContentType="application/vnd.openxmlformats-package.relationships+xml"/>
  <Override PartName="/ppt/slides/_rels/slide8.xml.rels" ContentType="application/vnd.openxmlformats-package.relationships+xml"/>
  <Override PartName="/ppt/slides/_rels/slide11.xml.rels" ContentType="application/vnd.openxmlformats-package.relationships+xml"/>
  <Override PartName="/ppt/slides/_rels/slide18.xml.rels" ContentType="application/vnd.openxmlformats-package.relationships+xml"/>
  <Override PartName="/ppt/slides/_rels/slide17.xml.rels" ContentType="application/vnd.openxmlformats-package.relationships+xml"/>
  <Override PartName="/ppt/slides/_rels/slide2.xml.rels" ContentType="application/vnd.openxmlformats-package.relationships+xml"/>
  <Override PartName="/ppt/slides/_rels/slide16.xml.rels" ContentType="application/vnd.openxmlformats-package.relationships+xml"/>
  <Override PartName="/ppt/slides/_rels/slide7.xml.rels" ContentType="application/vnd.openxmlformats-package.relationships+xml"/>
  <Override PartName="/ppt/slides/_rels/slide10.xml.rels" ContentType="application/vnd.openxmlformats-package.relationships+xml"/>
  <Override PartName="/ppt/slides/_rels/slide1.xml.rels" ContentType="application/vnd.openxmlformats-package.relationships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11.xml" ContentType="application/vnd.openxmlformats-officedocument.presentationml.slide+xml"/>
  <Override PartName="/ppt/slides/slide19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7.xml" ContentType="application/vnd.openxmlformats-officedocument.presentationml.slide+xml"/>
  <Override PartName="/ppt/slides/slide21.xml" ContentType="application/vnd.openxmlformats-officedocument.presentationml.slide+xml"/>
  <Override PartName="/ppt/slides/slide9.xml" ContentType="application/vnd.openxmlformats-officedocument.presentationml.slide+xml"/>
  <Override PartName="/ppt/slides/slide20.xml" ContentType="application/vnd.openxmlformats-officedocument.presentationml.slide+xml"/>
  <Override PartName="/ppt/slides/slide14.xml" ContentType="application/vnd.openxmlformats-officedocument.presentationml.slide+xml"/>
  <Override PartName="/ppt/slides/slide8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Slides/_rels/notesSlide20.xml.rels" ContentType="application/vnd.openxmlformats-package.relationships+xml"/>
  <Override PartName="/ppt/notesSlides/notesSlide20.xml" ContentType="application/vnd.openxmlformats-officedocument.presentationml.notes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66" r:id="rId11"/>
    <p:sldMasterId id="2147483668" r:id="rId12"/>
  </p:sldMasterIdLst>
  <p:notesMasterIdLst>
    <p:notesMasterId r:id="rId13"/>
  </p:notesMasterIdLst>
  <p:sldIdLst>
    <p:sldId id="256" r:id="rId14"/>
    <p:sldId id="257" r:id="rId15"/>
    <p:sldId id="258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71" r:id="rId29"/>
    <p:sldId id="272" r:id="rId30"/>
    <p:sldId id="273" r:id="rId31"/>
    <p:sldId id="274" r:id="rId32"/>
    <p:sldId id="275" r:id="rId33"/>
    <p:sldId id="276" r:id="rId34"/>
    <p:sldId id="277" r:id="rId35"/>
    <p:sldId id="278" r:id="rId36"/>
  </p:sldIdLst>
  <p:sldSz cx="12192000" cy="6858000"/>
  <p:notesSz cx="6858000" cy="9144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notesMaster" Target="notesMasters/notesMaster1.xml"/><Relationship Id="rId14" Type="http://schemas.openxmlformats.org/officeDocument/2006/relationships/slide" Target="slides/slide1.xml"/><Relationship Id="rId15" Type="http://schemas.openxmlformats.org/officeDocument/2006/relationships/slide" Target="slides/slide2.xml"/><Relationship Id="rId16" Type="http://schemas.openxmlformats.org/officeDocument/2006/relationships/slide" Target="slides/slide3.xml"/><Relationship Id="rId17" Type="http://schemas.openxmlformats.org/officeDocument/2006/relationships/slide" Target="slides/slide4.xml"/><Relationship Id="rId18" Type="http://schemas.openxmlformats.org/officeDocument/2006/relationships/slide" Target="slides/slide5.xml"/><Relationship Id="rId19" Type="http://schemas.openxmlformats.org/officeDocument/2006/relationships/slide" Target="slides/slide6.xml"/><Relationship Id="rId20" Type="http://schemas.openxmlformats.org/officeDocument/2006/relationships/slide" Target="slides/slide7.xml"/><Relationship Id="rId21" Type="http://schemas.openxmlformats.org/officeDocument/2006/relationships/slide" Target="slides/slide8.xml"/><Relationship Id="rId22" Type="http://schemas.openxmlformats.org/officeDocument/2006/relationships/slide" Target="slides/slide9.xml"/><Relationship Id="rId23" Type="http://schemas.openxmlformats.org/officeDocument/2006/relationships/slide" Target="slides/slide10.xml"/><Relationship Id="rId24" Type="http://schemas.openxmlformats.org/officeDocument/2006/relationships/slide" Target="slides/slide11.xml"/><Relationship Id="rId25" Type="http://schemas.openxmlformats.org/officeDocument/2006/relationships/slide" Target="slides/slide12.xml"/><Relationship Id="rId26" Type="http://schemas.openxmlformats.org/officeDocument/2006/relationships/slide" Target="slides/slide13.xml"/><Relationship Id="rId27" Type="http://schemas.openxmlformats.org/officeDocument/2006/relationships/slide" Target="slides/slide14.xml"/><Relationship Id="rId28" Type="http://schemas.openxmlformats.org/officeDocument/2006/relationships/slide" Target="slides/slide15.xml"/><Relationship Id="rId29" Type="http://schemas.openxmlformats.org/officeDocument/2006/relationships/slide" Target="slides/slide16.xml"/><Relationship Id="rId30" Type="http://schemas.openxmlformats.org/officeDocument/2006/relationships/slide" Target="slides/slide17.xml"/><Relationship Id="rId31" Type="http://schemas.openxmlformats.org/officeDocument/2006/relationships/slide" Target="slides/slide18.xml"/><Relationship Id="rId32" Type="http://schemas.openxmlformats.org/officeDocument/2006/relationships/slide" Target="slides/slide19.xml"/><Relationship Id="rId33" Type="http://schemas.openxmlformats.org/officeDocument/2006/relationships/slide" Target="slides/slide20.xml"/><Relationship Id="rId34" Type="http://schemas.openxmlformats.org/officeDocument/2006/relationships/slide" Target="slides/slide21.xml"/><Relationship Id="rId35" Type="http://schemas.openxmlformats.org/officeDocument/2006/relationships/slide" Target="slides/slide22.xml"/><Relationship Id="rId36" Type="http://schemas.openxmlformats.org/officeDocument/2006/relationships/slide" Target="slides/slide23.xml"/><Relationship Id="rId37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1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solidFill>
                  <a:srgbClr val="000000"/>
                </a:solidFill>
                <a:latin typeface="Arial"/>
              </a:rPr>
              <a:t>Click to move the slide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None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Click to edit the notes format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dt" idx="34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" name="PlaceHolder 5"/>
          <p:cNvSpPr>
            <a:spLocks noGrp="1"/>
          </p:cNvSpPr>
          <p:nvPr>
            <p:ph type="ftr" idx="35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4" name="PlaceHolder 6"/>
          <p:cNvSpPr>
            <a:spLocks noGrp="1"/>
          </p:cNvSpPr>
          <p:nvPr>
            <p:ph type="sldNum" idx="36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70BEDA19-C83D-41A4-BC97-FEB2E338560C}" type="slidenum"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20.xml.rels><?xml version="1.0" encoding="UTF-8"?>
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
</Relationships>
</file>

<file path=ppt/notesSlides/notesSlide2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3"/>
          <p:cNvSpPr>
            <a:spLocks noGrp="1"/>
          </p:cNvSpPr>
          <p:nvPr>
            <p:ph type="sldNum" idx="37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91A9853D-901A-45A2-B965-2053E5AB17FC}" type="slidenum">
              <a:rPr b="0" lang="en-US" sz="12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5195351-32B3-4D0D-9114-8392733F8E9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9"/>
          </p:nvPr>
        </p:nvSpPr>
        <p:spPr/>
        <p:txBody>
          <a:bodyPr/>
          <a:p>
            <a:fld id="{0C2DE031-D34A-45A2-9FE1-3B27EFC2917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2"/>
          </p:nvPr>
        </p:nvSpPr>
        <p:spPr/>
        <p:txBody>
          <a:bodyPr/>
          <a:p>
            <a:fld id="{F454C5F8-19A5-4401-94EC-0876D2AB4E6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A862D440-3280-4806-BD50-CD27BEF8A25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9CC430CB-F597-4A78-908D-D228DD13D5B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8207D468-BD16-4428-A7BA-637D57DDC8E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D9C53781-E23D-49F2-AD68-4800113FB3B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20840927-F842-417D-960F-7EC00968B17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0"/>
          </p:nvPr>
        </p:nvSpPr>
        <p:spPr/>
        <p:txBody>
          <a:bodyPr/>
          <a:p>
            <a:fld id="{053FAF1E-5F90-4BB9-9C79-CFD27B618EB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3"/>
          </p:nvPr>
        </p:nvSpPr>
        <p:spPr/>
        <p:txBody>
          <a:bodyPr/>
          <a:p>
            <a:fld id="{405F7BB6-39BA-4D43-BBD9-3D7DE6C4CA02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6"/>
          </p:nvPr>
        </p:nvSpPr>
        <p:spPr/>
        <p:txBody>
          <a:bodyPr/>
          <a:p>
            <a:fld id="{A6896793-B76E-4CD4-B519-9A13E3E40D93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 idx="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ED67F7FA-A626-4283-88AC-08C6106DB079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dt" idx="3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ftr" idx="28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ldNum" idx="29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AB6661D2-436F-4544-801B-C3FB5C45C074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dt" idx="30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7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ftr" idx="3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ldNum" idx="3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4C2C279E-70BA-49C2-BA57-2F9DB47E4E49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dt" idx="33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ftr" idx="4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ldNum" idx="5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F523CD86-BACA-4851-B0FD-3A5645F38170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dt" idx="6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ftr" idx="7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ldNum" idx="8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B3C9F7DB-CD96-4D83-8C74-D2909D22D8B2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dt" idx="9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ftr" idx="10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sldNum" idx="11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78D1F5DE-7372-4C15-AB9B-8315899BA5C0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" name="PlaceHolder 5"/>
          <p:cNvSpPr>
            <a:spLocks noGrp="1"/>
          </p:cNvSpPr>
          <p:nvPr>
            <p:ph type="dt" idx="12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ftr" idx="13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sldNum" idx="14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666C015A-DFB1-4431-85CE-704F1C0D331E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dt" idx="15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072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0720" cy="43506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edit the outline text format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Second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Third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Fourth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Fifth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Sixth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Seventh Outline Level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ftr" idx="16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" name="PlaceHolder 5"/>
          <p:cNvSpPr>
            <a:spLocks noGrp="1"/>
          </p:cNvSpPr>
          <p:nvPr>
            <p:ph type="sldNum" idx="17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1BDBC7EC-B909-4FDA-A456-DBBBC122E553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" name="PlaceHolder 6"/>
          <p:cNvSpPr>
            <a:spLocks noGrp="1"/>
          </p:cNvSpPr>
          <p:nvPr>
            <p:ph type="dt" idx="18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9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ftr" idx="19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sldNum" idx="20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78C771A4-3088-46DA-A3C6-A1BC0B814013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dt" idx="21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1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</a:rPr>
              <a:t>Click to edit the title text format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ftr" idx="22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sldNum" idx="23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81719010-AEE5-422A-AC65-3EA80CBD7BE5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dt" idx="24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3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ftr" idx="25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ldNum" idx="26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9E91E624-90E7-4145-BC3F-6E982B41E8C7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 type="dt" idx="27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5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4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image" Target="../media/image18.jpeg"/><Relationship Id="rId3" Type="http://schemas.openxmlformats.org/officeDocument/2006/relationships/slideLayout" Target="../slideLayouts/slideLayout4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9.jpeg"/><Relationship Id="rId2" Type="http://schemas.openxmlformats.org/officeDocument/2006/relationships/image" Target="../media/image20.jpeg"/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5" Type="http://schemas.openxmlformats.org/officeDocument/2006/relationships/image" Target="../media/image23.jpeg"/><Relationship Id="rId6" Type="http://schemas.openxmlformats.org/officeDocument/2006/relationships/image" Target="../media/image24.jpeg"/><Relationship Id="rId7" Type="http://schemas.openxmlformats.org/officeDocument/2006/relationships/slideLayout" Target="../slideLayouts/slideLayout4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slideLayout" Target="../slideLayouts/slideLayout4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6.jpeg"/><Relationship Id="rId2" Type="http://schemas.openxmlformats.org/officeDocument/2006/relationships/slideLayout" Target="../slideLayouts/slideLayout4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hyperlink" Target="https://what-if.xkcd.com/4/" TargetMode="External"/><Relationship Id="rId2" Type="http://schemas.openxmlformats.org/officeDocument/2006/relationships/image" Target="../media/image26.jpeg"/><Relationship Id="rId3" Type="http://schemas.openxmlformats.org/officeDocument/2006/relationships/slideLayout" Target="../slideLayouts/slideLayout4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4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4.xml"/><Relationship Id="rId3" Type="http://schemas.openxmlformats.org/officeDocument/2006/relationships/notesSlide" Target="../notesSlides/notesSlide20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slideLayout" Target="../slideLayouts/slideLayout4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9.jpeg"/><Relationship Id="rId2" Type="http://schemas.openxmlformats.org/officeDocument/2006/relationships/slideLayout" Target="../slideLayouts/slideLayout4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4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image" Target="../media/image8.jpeg"/><Relationship Id="rId3" Type="http://schemas.openxmlformats.org/officeDocument/2006/relationships/image" Target="../media/image9.jpeg"/><Relationship Id="rId4" Type="http://schemas.openxmlformats.org/officeDocument/2006/relationships/slideLayout" Target="../slideLayouts/slideLayout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4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image" Target="../media/image12.jpeg"/><Relationship Id="rId3" Type="http://schemas.openxmlformats.org/officeDocument/2006/relationships/slideLayout" Target="../slideLayouts/slideLayout4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4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4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4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rm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6600" spc="-1" strike="noStrike">
                <a:solidFill>
                  <a:schemeClr val="dk1"/>
                </a:solidFill>
                <a:latin typeface="Calibri Light"/>
              </a:rPr>
              <a:t>Mole!</a:t>
            </a:r>
            <a:endParaRPr b="0" lang="en-US" sz="6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subTitle"/>
          </p:nvPr>
        </p:nvSpPr>
        <p:spPr>
          <a:xfrm>
            <a:off x="1523880" y="3602160"/>
            <a:ext cx="9143280" cy="1654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algn="ctr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An introduction to the term that makes chemistry students smile!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7" name="Picture 2" descr="Best Methods of Mole Control - Cardinal Lawns"/>
          <p:cNvPicPr/>
          <p:nvPr/>
        </p:nvPicPr>
        <p:blipFill>
          <a:blip r:embed="rId1"/>
          <a:stretch/>
        </p:blipFill>
        <p:spPr>
          <a:xfrm>
            <a:off x="1018800" y="212040"/>
            <a:ext cx="2886840" cy="2886840"/>
          </a:xfrm>
          <a:prstGeom prst="rect">
            <a:avLst/>
          </a:prstGeom>
          <a:ln w="0">
            <a:noFill/>
          </a:ln>
        </p:spPr>
      </p:pic>
      <p:pic>
        <p:nvPicPr>
          <p:cNvPr id="58" name="Picture 4" descr="Mole (sauce) - Wikipedia"/>
          <p:cNvPicPr/>
          <p:nvPr/>
        </p:nvPicPr>
        <p:blipFill>
          <a:blip r:embed="rId2"/>
          <a:stretch/>
        </p:blipFill>
        <p:spPr>
          <a:xfrm>
            <a:off x="6946920" y="4660920"/>
            <a:ext cx="4241160" cy="1929600"/>
          </a:xfrm>
          <a:prstGeom prst="rect">
            <a:avLst/>
          </a:prstGeom>
          <a:ln w="0">
            <a:noFill/>
          </a:ln>
        </p:spPr>
      </p:pic>
      <p:pic>
        <p:nvPicPr>
          <p:cNvPr id="59" name="Picture 6" descr="Moles - Skin Disorders - Merck Manuals Consumer Version"/>
          <p:cNvPicPr/>
          <p:nvPr/>
        </p:nvPicPr>
        <p:blipFill>
          <a:blip r:embed="rId3"/>
          <a:stretch/>
        </p:blipFill>
        <p:spPr>
          <a:xfrm>
            <a:off x="7757280" y="585360"/>
            <a:ext cx="3415320" cy="2513160"/>
          </a:xfrm>
          <a:prstGeom prst="rect">
            <a:avLst/>
          </a:prstGeom>
          <a:ln w="0">
            <a:noFill/>
          </a:ln>
        </p:spPr>
      </p:pic>
      <p:pic>
        <p:nvPicPr>
          <p:cNvPr id="60" name="Picture 8" descr="Absurd Creature of the Week: The Naked Mole Rat Could One Day Save Your  Life | WIRED"/>
          <p:cNvPicPr/>
          <p:nvPr/>
        </p:nvPicPr>
        <p:blipFill>
          <a:blip r:embed="rId4"/>
          <a:stretch/>
        </p:blipFill>
        <p:spPr>
          <a:xfrm>
            <a:off x="533520" y="4461480"/>
            <a:ext cx="4061880" cy="21290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There is one more term we need to know…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TextBox 3"/>
          <p:cNvSpPr/>
          <p:nvPr/>
        </p:nvSpPr>
        <p:spPr>
          <a:xfrm>
            <a:off x="4235040" y="2352600"/>
            <a:ext cx="8998920" cy="1430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8800" spc="-1" strike="noStrike">
                <a:solidFill>
                  <a:schemeClr val="dk1"/>
                </a:solidFill>
                <a:latin typeface="Calibri"/>
              </a:rPr>
              <a:t>MOLE</a:t>
            </a:r>
            <a:endParaRPr b="0" lang="en-US" sz="8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TextBox 4"/>
          <p:cNvSpPr/>
          <p:nvPr/>
        </p:nvSpPr>
        <p:spPr>
          <a:xfrm>
            <a:off x="976680" y="4969800"/>
            <a:ext cx="102380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Like all those other terms, the word “mole” is just a stand-in for another number.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What number does ”mole” represent?</a:t>
            </a: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	</a:t>
            </a: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	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TextBox 3"/>
          <p:cNvSpPr/>
          <p:nvPr/>
        </p:nvSpPr>
        <p:spPr>
          <a:xfrm>
            <a:off x="1239120" y="1985040"/>
            <a:ext cx="10442520" cy="3930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-US" sz="3600" spc="-1" strike="noStrike">
                <a:solidFill>
                  <a:schemeClr val="dk1"/>
                </a:solidFill>
                <a:latin typeface="Calibri"/>
              </a:rPr>
              <a:t>1 mole = 602,214,076,000,000,000,000,000 things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3600" spc="-1" strike="noStrike">
                <a:solidFill>
                  <a:schemeClr val="dk1"/>
                </a:solidFill>
                <a:latin typeface="Calibri"/>
              </a:rPr>
              <a:t>Because it’s such a big number, we usually write it in scientific notation as: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1" lang="en-US" sz="3600" spc="-1" strike="noStrike">
                <a:solidFill>
                  <a:schemeClr val="dk1"/>
                </a:solidFill>
                <a:latin typeface="Calibri"/>
              </a:rPr>
              <a:t>6.02 x 10</a:t>
            </a:r>
            <a:r>
              <a:rPr b="1" lang="en-US" sz="3600" spc="-1" strike="noStrike" baseline="30000">
                <a:solidFill>
                  <a:schemeClr val="dk1"/>
                </a:solidFill>
                <a:latin typeface="Calibri"/>
              </a:rPr>
              <a:t>23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838080" y="60588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An irrelevant aside:  This very large number is known as Avogadro’s Number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0" name="Picture 2" descr=""/>
          <p:cNvPicPr/>
          <p:nvPr/>
        </p:nvPicPr>
        <p:blipFill>
          <a:blip r:embed="rId1"/>
          <a:stretch/>
        </p:blipFill>
        <p:spPr>
          <a:xfrm>
            <a:off x="1988280" y="2410560"/>
            <a:ext cx="2793240" cy="3377520"/>
          </a:xfrm>
          <a:prstGeom prst="rect">
            <a:avLst/>
          </a:prstGeom>
          <a:ln w="0">
            <a:noFill/>
          </a:ln>
        </p:spPr>
      </p:pic>
      <p:sp>
        <p:nvSpPr>
          <p:cNvPr id="101" name="TextBox 3"/>
          <p:cNvSpPr/>
          <p:nvPr/>
        </p:nvSpPr>
        <p:spPr>
          <a:xfrm>
            <a:off x="5378040" y="2731320"/>
            <a:ext cx="5702400" cy="2651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i="1" lang="en-US" sz="2800" spc="-1" strike="noStrike">
                <a:solidFill>
                  <a:schemeClr val="dk1"/>
                </a:solidFill>
                <a:latin typeface="Calibri"/>
              </a:rPr>
              <a:t>This man is Amodeo Avogadro, the guy who came up with the idea for this number.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i="1" lang="en-US" sz="2800" spc="-1" strike="noStrike">
                <a:solidFill>
                  <a:schemeClr val="dk1"/>
                </a:solidFill>
                <a:latin typeface="Calibri"/>
              </a:rPr>
              <a:t>Sorry, ladies, he died in 1856.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946440" y="31716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How big is this number?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TextBox 3"/>
          <p:cNvSpPr/>
          <p:nvPr/>
        </p:nvSpPr>
        <p:spPr>
          <a:xfrm>
            <a:off x="1624320" y="1973160"/>
            <a:ext cx="3645000" cy="3504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If you had a mole of M&amp;M candies and packed it to outer space (100 km), the M&amp;M candies would cover an area the size of India.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4" name="Picture 2" descr="India Maps &amp;amp; Facts - World Atlas"/>
          <p:cNvPicPr/>
          <p:nvPr/>
        </p:nvPicPr>
        <p:blipFill>
          <a:blip r:embed="rId1"/>
          <a:stretch/>
        </p:blipFill>
        <p:spPr>
          <a:xfrm>
            <a:off x="5776560" y="1580400"/>
            <a:ext cx="2934000" cy="3079440"/>
          </a:xfrm>
          <a:prstGeom prst="rect">
            <a:avLst/>
          </a:prstGeom>
          <a:ln w="0">
            <a:noFill/>
          </a:ln>
        </p:spPr>
      </p:pic>
      <p:pic>
        <p:nvPicPr>
          <p:cNvPr id="105" name="Picture 4" descr="Who Invented M&amp;amp;M&amp;#39;s and Other Halloween Candy Origin Stories Slideshow"/>
          <p:cNvPicPr/>
          <p:nvPr/>
        </p:nvPicPr>
        <p:blipFill>
          <a:blip r:embed="rId2"/>
          <a:stretch/>
        </p:blipFill>
        <p:spPr>
          <a:xfrm>
            <a:off x="6783480" y="3513240"/>
            <a:ext cx="2934000" cy="1905120"/>
          </a:xfrm>
          <a:prstGeom prst="rect">
            <a:avLst/>
          </a:prstGeom>
          <a:ln w="0">
            <a:noFill/>
          </a:ln>
        </p:spPr>
      </p:pic>
      <p:sp>
        <p:nvSpPr>
          <p:cNvPr id="106" name="TextBox 5"/>
          <p:cNvSpPr/>
          <p:nvPr/>
        </p:nvSpPr>
        <p:spPr>
          <a:xfrm>
            <a:off x="8543880" y="1919880"/>
            <a:ext cx="256032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i="1" lang="en-US" sz="1800" spc="-1" strike="noStrike">
                <a:solidFill>
                  <a:schemeClr val="dk1"/>
                </a:solidFill>
                <a:latin typeface="Calibri"/>
              </a:rPr>
              <a:t>Imagine I have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i="1" lang="en-US" sz="1800" spc="-1" strike="noStrike">
                <a:solidFill>
                  <a:schemeClr val="dk1"/>
                </a:solidFill>
                <a:latin typeface="Calibri"/>
              </a:rPr>
              <a:t>much better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i="1" lang="en-US" sz="1800" spc="-1" strike="noStrike">
                <a:solidFill>
                  <a:schemeClr val="dk1"/>
                </a:solidFill>
                <a:latin typeface="Calibri"/>
              </a:rPr>
              <a:t>Photoshop skills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i="1" lang="en-US" sz="1800" spc="-1" strike="noStrike">
                <a:solidFill>
                  <a:schemeClr val="dk1"/>
                </a:solidFill>
                <a:latin typeface="Calibri"/>
              </a:rPr>
              <a:t>than I really do.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So, why in the world </a:t>
            </a:r>
            <a:r>
              <a:rPr b="1" i="1" lang="en-US" sz="4400" spc="-1" strike="noStrike">
                <a:solidFill>
                  <a:schemeClr val="dk1"/>
                </a:solidFill>
                <a:latin typeface="Calibri Light"/>
              </a:rPr>
              <a:t>would</a:t>
            </a: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 you ever need a number that big?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TextBox 4"/>
          <p:cNvSpPr/>
          <p:nvPr/>
        </p:nvSpPr>
        <p:spPr>
          <a:xfrm>
            <a:off x="1774080" y="2100240"/>
            <a:ext cx="8643240" cy="338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571680" indent="-57168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chemeClr val="dk1"/>
                </a:solidFill>
                <a:latin typeface="Calibri"/>
              </a:rPr>
              <a:t>You’d need it to count very small things.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  <a:p>
            <a:pPr marL="571680" indent="-57168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600" spc="-1" strike="noStrike">
                <a:solidFill>
                  <a:schemeClr val="dk1"/>
                </a:solidFill>
                <a:latin typeface="Calibri"/>
              </a:rPr>
              <a:t>If you used it for big things, they’d take up too much space and weigh too much for you to be able to put a mole of them into one place.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1492200" y="35028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What could be small enough?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0" name="Picture 2" descr="Small vs Short vs Tiny: Find out the difference between them? Easy English"/>
          <p:cNvPicPr/>
          <p:nvPr/>
        </p:nvPicPr>
        <p:blipFill>
          <a:blip r:embed="rId1"/>
          <a:stretch/>
        </p:blipFill>
        <p:spPr>
          <a:xfrm>
            <a:off x="838080" y="1695600"/>
            <a:ext cx="4114080" cy="1512360"/>
          </a:xfrm>
          <a:prstGeom prst="rect">
            <a:avLst/>
          </a:prstGeom>
          <a:ln w="0">
            <a:noFill/>
          </a:ln>
        </p:spPr>
      </p:pic>
      <p:pic>
        <p:nvPicPr>
          <p:cNvPr id="111" name="Picture 4" descr="Small, Smaller, Tiny – Library Muse"/>
          <p:cNvPicPr/>
          <p:nvPr/>
        </p:nvPicPr>
        <p:blipFill>
          <a:blip r:embed="rId2"/>
          <a:stretch/>
        </p:blipFill>
        <p:spPr>
          <a:xfrm>
            <a:off x="5784840" y="1690560"/>
            <a:ext cx="3243960" cy="2473200"/>
          </a:xfrm>
          <a:prstGeom prst="rect">
            <a:avLst/>
          </a:prstGeom>
          <a:ln w="0">
            <a:noFill/>
          </a:ln>
        </p:spPr>
      </p:pic>
      <p:pic>
        <p:nvPicPr>
          <p:cNvPr id="112" name="Picture 6" descr="Small Labrador - What&amp;#39;s Possible, What&amp;#39;s Normal, And What&amp;#39;s Healthy?"/>
          <p:cNvPicPr/>
          <p:nvPr/>
        </p:nvPicPr>
        <p:blipFill>
          <a:blip r:embed="rId3"/>
          <a:stretch/>
        </p:blipFill>
        <p:spPr>
          <a:xfrm>
            <a:off x="1492200" y="3970440"/>
            <a:ext cx="3459960" cy="1873800"/>
          </a:xfrm>
          <a:prstGeom prst="rect">
            <a:avLst/>
          </a:prstGeom>
          <a:ln w="0">
            <a:noFill/>
          </a:ln>
        </p:spPr>
      </p:pic>
      <p:pic>
        <p:nvPicPr>
          <p:cNvPr id="113" name="Picture 8" descr="Easily small fish fry | Tasty fish recipe | Fish fry - YouTube"/>
          <p:cNvPicPr/>
          <p:nvPr/>
        </p:nvPicPr>
        <p:blipFill>
          <a:blip r:embed="rId4"/>
          <a:stretch/>
        </p:blipFill>
        <p:spPr>
          <a:xfrm>
            <a:off x="5676840" y="4300560"/>
            <a:ext cx="3459960" cy="1945800"/>
          </a:xfrm>
          <a:prstGeom prst="rect">
            <a:avLst/>
          </a:prstGeom>
          <a:ln w="0">
            <a:noFill/>
          </a:ln>
        </p:spPr>
      </p:pic>
      <p:pic>
        <p:nvPicPr>
          <p:cNvPr id="114" name="Picture 10" descr="Art Print: Castle Tower Massaret France : | Castle tower, Small castles,  Castle"/>
          <p:cNvPicPr/>
          <p:nvPr/>
        </p:nvPicPr>
        <p:blipFill>
          <a:blip r:embed="rId5"/>
          <a:stretch/>
        </p:blipFill>
        <p:spPr>
          <a:xfrm>
            <a:off x="9329760" y="615960"/>
            <a:ext cx="2323440" cy="3098160"/>
          </a:xfrm>
          <a:prstGeom prst="rect">
            <a:avLst/>
          </a:prstGeom>
          <a:ln w="0">
            <a:noFill/>
          </a:ln>
        </p:spPr>
      </p:pic>
      <p:pic>
        <p:nvPicPr>
          <p:cNvPr id="115" name="Picture 12" descr="Amazon.com: Little Tikes Cozy Coupe 30th Anniversary Car, Non-Assembled,  Standard Packaging, Multicolor : Toys &amp;amp; Games"/>
          <p:cNvPicPr/>
          <p:nvPr/>
        </p:nvPicPr>
        <p:blipFill>
          <a:blip r:embed="rId6"/>
          <a:stretch/>
        </p:blipFill>
        <p:spPr>
          <a:xfrm>
            <a:off x="9457560" y="3714840"/>
            <a:ext cx="2067480" cy="2599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838080" y="75096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6000" spc="-1" strike="noStrike">
                <a:solidFill>
                  <a:schemeClr val="dk1"/>
                </a:solidFill>
                <a:latin typeface="Calibri Light"/>
              </a:rPr>
              <a:t>Atoms and molecules!</a:t>
            </a:r>
            <a:endParaRPr b="0" lang="en-US" sz="6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838080" y="21441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000" spc="-1" strike="noStrike">
                <a:solidFill>
                  <a:schemeClr val="dk1"/>
                </a:solidFill>
                <a:latin typeface="Calibri"/>
              </a:rPr>
              <a:t>Atoms are usually in the area of one ten-billionth of a meter in size.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4000" spc="-1" strike="noStrike">
                <a:solidFill>
                  <a:schemeClr val="dk1"/>
                </a:solidFill>
                <a:latin typeface="Calibri"/>
              </a:rPr>
              <a:t>Molecules vary in size, but even molecules as big as glucose are in the ballpark of a billionth of a meter across.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8" name="Picture 2" descr="D-Glucose Standard Solution - 6 g/L | Megazyme"/>
          <p:cNvPicPr/>
          <p:nvPr/>
        </p:nvPicPr>
        <p:blipFill>
          <a:blip r:embed="rId1"/>
          <a:stretch/>
        </p:blipFill>
        <p:spPr>
          <a:xfrm>
            <a:off x="5614920" y="4671720"/>
            <a:ext cx="4542840" cy="21394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730080" y="2102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How to do mole calculations: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1054800" y="1512720"/>
            <a:ext cx="10514880" cy="19155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There are two kinds of calculations you’ll run into: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514440" indent="-51444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AutoNum type="arabicParenR"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I give you moles, you need to find grams.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514440" indent="-51444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AutoNum type="arabicParenR"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I give you grams, you need to find moles.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1" name="Picture 2" descr="Inside the Bizarre Life of the Star-Nosed Mole, World's ..."/>
          <p:cNvPicPr/>
          <p:nvPr/>
        </p:nvPicPr>
        <p:blipFill>
          <a:blip r:embed="rId1"/>
          <a:stretch/>
        </p:blipFill>
        <p:spPr>
          <a:xfrm>
            <a:off x="1928880" y="3351240"/>
            <a:ext cx="5771520" cy="2885400"/>
          </a:xfrm>
          <a:prstGeom prst="rect">
            <a:avLst/>
          </a:prstGeom>
          <a:ln w="0">
            <a:noFill/>
          </a:ln>
        </p:spPr>
      </p:pic>
      <p:sp>
        <p:nvSpPr>
          <p:cNvPr id="122" name="TextBox 3"/>
          <p:cNvSpPr/>
          <p:nvPr/>
        </p:nvSpPr>
        <p:spPr>
          <a:xfrm>
            <a:off x="8031960" y="4068720"/>
            <a:ext cx="3537720" cy="1004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Star-nosed moles, like the horrible thing shown here, weigh 50 grams on average.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96666"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For both kinds of calculations, we need to find the molar mass of the compound we’re using: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/>
          </p:nvPr>
        </p:nvSpPr>
        <p:spPr>
          <a:xfrm>
            <a:off x="1548000" y="1949040"/>
            <a:ext cx="10514880" cy="2013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Now for the most obvious definition of the day: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1100" spc="-1" strike="noStrike">
              <a:solidFill>
                <a:srgbClr val="000000"/>
              </a:solidFill>
              <a:latin typeface="Arial"/>
            </a:endParaRPr>
          </a:p>
          <a:p>
            <a:pPr indent="0" algn="ctr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US" sz="2800" spc="-1" strike="noStrike">
                <a:solidFill>
                  <a:schemeClr val="dk1"/>
                </a:solidFill>
                <a:latin typeface="Calibri"/>
              </a:rPr>
              <a:t>Molar mass = the mass of one mole of something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TextBox 3"/>
          <p:cNvSpPr/>
          <p:nvPr/>
        </p:nvSpPr>
        <p:spPr>
          <a:xfrm>
            <a:off x="1548000" y="3963240"/>
            <a:ext cx="405396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The molar mass of the star-nosed mole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is approximately 10</a:t>
            </a:r>
            <a:r>
              <a:rPr b="0" lang="en-US" sz="1800" spc="-1" strike="noStrike" baseline="30000">
                <a:solidFill>
                  <a:schemeClr val="dk1"/>
                </a:solidFill>
                <a:latin typeface="Calibri"/>
              </a:rPr>
              <a:t>24</a:t>
            </a: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 grams, or about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The weight of the planet Pluto.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See </a:t>
            </a:r>
            <a:r>
              <a:rPr b="0" lang="en-US" sz="1800" spc="-1" strike="noStrike" u="sng">
                <a:solidFill>
                  <a:schemeClr val="dk1"/>
                </a:solidFill>
                <a:uFillTx/>
                <a:latin typeface="Calibri"/>
                <a:hlinkClick r:id="rId1"/>
              </a:rPr>
              <a:t>https://what-if.xkcd.com/4/</a:t>
            </a: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6" name="Picture 2" descr="Inside the Bizarre Life of the Star-Nosed Mole, World's ..."/>
          <p:cNvPicPr/>
          <p:nvPr/>
        </p:nvPicPr>
        <p:blipFill>
          <a:blip r:embed="rId2"/>
          <a:stretch/>
        </p:blipFill>
        <p:spPr>
          <a:xfrm>
            <a:off x="5602680" y="3600360"/>
            <a:ext cx="4896360" cy="2448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How to find this: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6666"/>
          </a:bodyPr>
          <a:p>
            <a:pPr marL="514440" indent="-51444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AutoNum type="arabicPeriod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Find the formula of the compound of interest.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514440" indent="-51444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AutoNum type="arabicPeriod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Get a periodic table.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514440" indent="-51444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AutoNum type="arabicPeriod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Add up the weights of all the atoms.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For example, if you want to find the molar mass of CH</a:t>
            </a:r>
            <a:r>
              <a:rPr b="0" lang="en-US" sz="2800" spc="-1" strike="noStrike" baseline="-25000">
                <a:solidFill>
                  <a:schemeClr val="dk1"/>
                </a:solidFill>
                <a:latin typeface="Calibri"/>
              </a:rPr>
              <a:t>4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, you would add the weight of one C atom and 4 hydrogen atoms.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Carbon:  1 x 12.0 = 12.0 grams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 u="sng">
                <a:solidFill>
                  <a:schemeClr val="dk1"/>
                </a:solidFill>
                <a:uFillTx/>
                <a:latin typeface="Calibri"/>
              </a:rPr>
              <a:t>Hydrogen = 4 x 1.0 = 4.0 grams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Total: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12.0 grams + 4.0 grams = 16.0 grams.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5400" spc="-1" strike="noStrike">
                <a:solidFill>
                  <a:schemeClr val="dk1"/>
                </a:solidFill>
                <a:latin typeface="Calibri Light"/>
              </a:rPr>
              <a:t>What’s a mole?</a:t>
            </a:r>
            <a:endParaRPr b="0" lang="en-US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TextBox 3"/>
          <p:cNvSpPr/>
          <p:nvPr/>
        </p:nvSpPr>
        <p:spPr>
          <a:xfrm>
            <a:off x="2857680" y="5472720"/>
            <a:ext cx="6711120" cy="57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It’s a really big number.  Like, really big!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3" name="Picture 2" descr="Amazon.com: 40inch Rose Gold Foil 76 Helium Jumbo Digital Number Balloons,  76th Birthday Decoration for Women or Men, 76 Birthday Party Supplies :  Home &amp;amp; Kitchen"/>
          <p:cNvPicPr/>
          <p:nvPr/>
        </p:nvPicPr>
        <p:blipFill>
          <a:blip r:embed="rId1"/>
          <a:stretch/>
        </p:blipFill>
        <p:spPr>
          <a:xfrm>
            <a:off x="4366440" y="1690560"/>
            <a:ext cx="3458520" cy="3458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Some other examples: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/>
          </p:nvPr>
        </p:nvSpPr>
        <p:spPr>
          <a:xfrm>
            <a:off x="1427760" y="1933920"/>
            <a:ext cx="4226400" cy="4350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Find the molar masses of: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marL="514440" indent="-51444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AutoNum type="arabicParenR"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BH</a:t>
            </a:r>
            <a:r>
              <a:rPr b="0" lang="en-US" sz="2800" spc="-1" strike="noStrike" baseline="-25000">
                <a:solidFill>
                  <a:schemeClr val="dk1"/>
                </a:solidFill>
                <a:latin typeface="Calibri"/>
              </a:rPr>
              <a:t>3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514440" indent="-51444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AutoNum type="arabicParenR"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CO</a:t>
            </a:r>
            <a:r>
              <a:rPr b="0" lang="en-US" sz="2800" spc="-1" strike="noStrike" baseline="-25000">
                <a:solidFill>
                  <a:schemeClr val="dk1"/>
                </a:solidFill>
                <a:latin typeface="Calibri"/>
              </a:rPr>
              <a:t>2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514440" indent="-51444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AutoNum type="arabicParenR"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</a:t>
            </a:r>
            <a:r>
              <a:rPr b="0" lang="en-US" sz="2800" spc="-1" strike="noStrike" baseline="-25000">
                <a:solidFill>
                  <a:schemeClr val="dk1"/>
                </a:solidFill>
                <a:latin typeface="Calibri"/>
              </a:rPr>
              <a:t>2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H</a:t>
            </a:r>
            <a:r>
              <a:rPr b="0" lang="en-US" sz="2800" spc="-1" strike="noStrike" baseline="-25000">
                <a:solidFill>
                  <a:schemeClr val="dk1"/>
                </a:solidFill>
                <a:latin typeface="Calibri"/>
              </a:rPr>
              <a:t>6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514440" indent="-51444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AutoNum type="arabicParenR"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P</a:t>
            </a:r>
            <a:r>
              <a:rPr b="0" lang="en-US" sz="2800" spc="-1" strike="noStrike" baseline="-25000">
                <a:solidFill>
                  <a:schemeClr val="dk1"/>
                </a:solidFill>
                <a:latin typeface="Calibri"/>
              </a:rPr>
              <a:t>2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O</a:t>
            </a:r>
            <a:r>
              <a:rPr b="0" lang="en-US" sz="2800" spc="-1" strike="noStrike" baseline="-25000">
                <a:solidFill>
                  <a:schemeClr val="dk1"/>
                </a:solidFill>
                <a:latin typeface="Calibri"/>
              </a:rPr>
              <a:t>5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TextBox 3"/>
          <p:cNvSpPr/>
          <p:nvPr/>
        </p:nvSpPr>
        <p:spPr>
          <a:xfrm>
            <a:off x="5654880" y="4969080"/>
            <a:ext cx="5401440" cy="675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Fun fact:  P</a:t>
            </a:r>
            <a:r>
              <a:rPr b="0" lang="en-US" sz="1800" spc="-1" strike="noStrike" baseline="-25000">
                <a:solidFill>
                  <a:schemeClr val="dk1"/>
                </a:solidFill>
                <a:latin typeface="Calibri"/>
              </a:rPr>
              <a:t>2</a:t>
            </a: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O</a:t>
            </a:r>
            <a:r>
              <a:rPr b="0" lang="en-US" sz="1800" spc="-1" strike="noStrike" baseline="-25000">
                <a:solidFill>
                  <a:schemeClr val="dk1"/>
                </a:solidFill>
                <a:latin typeface="Calibri"/>
              </a:rPr>
              <a:t>5</a:t>
            </a: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 can be used to dehydrate an amide into a nitrile!  Whatever that means.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32" name="Picture 2" descr="Phosphorus pentoxide ReagentPlus , 99 1314-56-3"/>
          <p:cNvPicPr/>
          <p:nvPr/>
        </p:nvPicPr>
        <p:blipFill>
          <a:blip r:embed="rId1"/>
          <a:stretch/>
        </p:blipFill>
        <p:spPr>
          <a:xfrm>
            <a:off x="6537240" y="1665360"/>
            <a:ext cx="3260160" cy="3239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Once you know the molar mass, it’s time to learn how to do moles/grams calculations: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/>
          </p:nvPr>
        </p:nvSpPr>
        <p:spPr>
          <a:xfrm>
            <a:off x="1006560" y="2114280"/>
            <a:ext cx="10514880" cy="24206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If I give you grams and tell you to find moles, divide the number of grams by the molar mass.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If I give you moles and tell you how to find grams, multiply the number of moles by the molar mass.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TextBox 3"/>
          <p:cNvSpPr/>
          <p:nvPr/>
        </p:nvSpPr>
        <p:spPr>
          <a:xfrm>
            <a:off x="3262680" y="4860720"/>
            <a:ext cx="60030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3600" spc="-1" strike="noStrike">
                <a:solidFill>
                  <a:schemeClr val="dk1"/>
                </a:solidFill>
                <a:latin typeface="Calibri"/>
              </a:rPr>
              <a:t>Grams</a:t>
            </a:r>
            <a:r>
              <a:rPr b="0" lang="en-US" sz="36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36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36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36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3600" spc="-1" strike="noStrike">
                <a:solidFill>
                  <a:schemeClr val="dk1"/>
                </a:solidFill>
                <a:latin typeface="Calibri"/>
              </a:rPr>
              <a:t>Moles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36" name="Straight Arrow Connector 5"/>
          <p:cNvCxnSpPr/>
          <p:nvPr/>
        </p:nvCxnSpPr>
        <p:spPr>
          <a:xfrm>
            <a:off x="4910760" y="5065200"/>
            <a:ext cx="2707920" cy="720"/>
          </a:xfrm>
          <a:prstGeom prst="straightConnector1">
            <a:avLst/>
          </a:prstGeom>
          <a:ln w="0">
            <a:solidFill>
              <a:srgbClr val="000000"/>
            </a:solidFill>
            <a:tailEnd len="med" type="triangle" w="med"/>
          </a:ln>
        </p:spPr>
      </p:cxnSp>
      <p:cxnSp>
        <p:nvCxnSpPr>
          <p:cNvPr id="137" name="Straight Arrow Connector 6"/>
          <p:cNvCxnSpPr/>
          <p:nvPr/>
        </p:nvCxnSpPr>
        <p:spPr>
          <a:xfrm flipH="1">
            <a:off x="4864680" y="5289840"/>
            <a:ext cx="2754000" cy="720"/>
          </a:xfrm>
          <a:prstGeom prst="straightConnector1">
            <a:avLst/>
          </a:prstGeom>
          <a:ln w="0">
            <a:solidFill>
              <a:srgbClr val="000000"/>
            </a:solidFill>
            <a:tailEnd len="med" type="triangle" w="med"/>
          </a:ln>
        </p:spPr>
      </p:cxnSp>
      <p:sp>
        <p:nvSpPr>
          <p:cNvPr id="138" name="TextBox 8"/>
          <p:cNvSpPr/>
          <p:nvPr/>
        </p:nvSpPr>
        <p:spPr>
          <a:xfrm>
            <a:off x="5747040" y="4722120"/>
            <a:ext cx="374112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  </a:t>
            </a: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Divide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Multiply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9" name="Rectangle 410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160" cy="68572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640080" y="325440"/>
            <a:ext cx="4367880" cy="1956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rm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5400" spc="-1" strike="noStrike">
                <a:solidFill>
                  <a:schemeClr val="dk1"/>
                </a:solidFill>
                <a:latin typeface="Calibri Light"/>
              </a:rPr>
              <a:t>Some examples:</a:t>
            </a:r>
            <a:endParaRPr b="0" lang="en-US" sz="5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sketchy line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40080" y="2586960"/>
            <a:ext cx="3474000" cy="17640"/>
          </a:xfrm>
          <a:custGeom>
            <a:avLst/>
            <a:gdLst>
              <a:gd name="textAreaLeft" fmla="*/ 0 w 3474000"/>
              <a:gd name="textAreaRight" fmla="*/ 3474720 w 3474000"/>
              <a:gd name="textAreaTop" fmla="*/ 0 h 17640"/>
              <a:gd name="textAreaBottom" fmla="*/ 18360 h 17640"/>
            </a:gdLst>
            <a:ahLst/>
            <a:rect l="textAreaLeft" t="textAreaTop" r="textAreaRight" b="textAreaBottom"/>
            <a:pathLst>
              <a:path fill="none" w="3474720" h="18288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stroke="0" w="3474720" h="18288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cap="rnd" w="44450">
            <a:solidFill>
              <a:srgbClr val="ed7d3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-26640" bIns="-2664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640080" y="2872800"/>
            <a:ext cx="4242960" cy="33199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How many grams are there in 4.5 moles of CO</a:t>
            </a:r>
            <a:r>
              <a:rPr b="0" lang="en-US" sz="2400" spc="-1" strike="noStrike" baseline="-25000">
                <a:solidFill>
                  <a:schemeClr val="dk1"/>
                </a:solidFill>
                <a:latin typeface="Calibri"/>
              </a:rPr>
              <a:t>2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?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How many moles are there in 39 grams of B</a:t>
            </a:r>
            <a:r>
              <a:rPr b="0" lang="en-US" sz="2400" spc="-1" strike="noStrike" baseline="-25000">
                <a:solidFill>
                  <a:schemeClr val="dk1"/>
                </a:solidFill>
                <a:latin typeface="Calibri"/>
              </a:rPr>
              <a:t>2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H</a:t>
            </a:r>
            <a:r>
              <a:rPr b="0" lang="en-US" sz="2400" spc="-1" strike="noStrike" baseline="-25000">
                <a:solidFill>
                  <a:schemeClr val="dk1"/>
                </a:solidFill>
                <a:latin typeface="Calibri"/>
              </a:rPr>
              <a:t>6</a:t>
            </a: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?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If I have 45 grams of LiOH, how many moles is this?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3" name="Picture 2"/>
          <p:cNvSpPr/>
          <p:nvPr/>
        </p:nvSpPr>
        <p:spPr>
          <a:xfrm>
            <a:off x="5311800" y="0"/>
            <a:ext cx="6878160" cy="6857280"/>
          </a:xfrm>
          <a:custGeom>
            <a:avLst/>
            <a:gdLst>
              <a:gd name="textAreaLeft" fmla="*/ 0 w 6878160"/>
              <a:gd name="textAreaRight" fmla="*/ 6878880 w 6878160"/>
              <a:gd name="textAreaTop" fmla="*/ 0 h 6857280"/>
              <a:gd name="textAreaBottom" fmla="*/ 6858000 h 6857280"/>
            </a:gdLst>
            <a:ahLst/>
            <a:rect l="textAreaLeft" t="textAreaTop" r="textAreaRight" b="textAreaBottom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And now it’s time to practice mole calculations</a:t>
            </a: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	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45" name="Picture 2" descr=""/>
          <p:cNvPicPr/>
          <p:nvPr/>
        </p:nvPicPr>
        <p:blipFill>
          <a:blip r:embed="rId1"/>
          <a:stretch/>
        </p:blipFill>
        <p:spPr>
          <a:xfrm>
            <a:off x="1317600" y="1997280"/>
            <a:ext cx="6422040" cy="4195800"/>
          </a:xfrm>
          <a:prstGeom prst="rect">
            <a:avLst/>
          </a:prstGeom>
          <a:ln w="0">
            <a:noFill/>
          </a:ln>
        </p:spPr>
      </p:pic>
      <p:sp>
        <p:nvSpPr>
          <p:cNvPr id="146" name="TextBox 3"/>
          <p:cNvSpPr/>
          <p:nvPr/>
        </p:nvSpPr>
        <p:spPr>
          <a:xfrm>
            <a:off x="7993080" y="3726000"/>
            <a:ext cx="44510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i="1" lang="en-US" sz="1800" spc="-1" strike="noStrike">
                <a:solidFill>
                  <a:schemeClr val="dk1"/>
                </a:solidFill>
                <a:latin typeface="Calibri"/>
              </a:rPr>
              <a:t>This mole is, frankly, terrifying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To understand how big, let’s look at some other words that represent numbers: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TextBox 3"/>
          <p:cNvSpPr/>
          <p:nvPr/>
        </p:nvSpPr>
        <p:spPr>
          <a:xfrm>
            <a:off x="838080" y="4492440"/>
            <a:ext cx="10514880" cy="1065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The word “pair” equals 2.  So if I have a pair of shoes, I have two shoes.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TextBox 4"/>
          <p:cNvSpPr/>
          <p:nvPr/>
        </p:nvSpPr>
        <p:spPr>
          <a:xfrm>
            <a:off x="5570640" y="5569560"/>
            <a:ext cx="612324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FYI:  A ”pair” of glasses = 2 pieces of glass in a frame and a “pair” of pants refers to the two legs in pants, which used to be sold separately.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7" name="Picture 2" descr="Amazon.com : Fashiums Deformation Roller Skates High Top Running Sports  Shoes Double-Row Deform Wheel Skating Shoes : Sports &amp;amp; Outdoors"/>
          <p:cNvPicPr/>
          <p:nvPr/>
        </p:nvPicPr>
        <p:blipFill>
          <a:blip r:embed="rId1"/>
          <a:stretch/>
        </p:blipFill>
        <p:spPr>
          <a:xfrm>
            <a:off x="4107240" y="1827360"/>
            <a:ext cx="3123000" cy="2527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In fact, if you have a ”pair” of </a:t>
            </a:r>
            <a:r>
              <a:rPr b="1" i="1" lang="en-US" sz="4400" spc="-1" strike="noStrike">
                <a:solidFill>
                  <a:schemeClr val="dk1"/>
                </a:solidFill>
                <a:latin typeface="Calibri Light"/>
              </a:rPr>
              <a:t>anything</a:t>
            </a: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, you have two of them.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9" name="Picture 2" descr="Handmade Driving Gloves by OPINARI - Old News Club"/>
          <p:cNvPicPr/>
          <p:nvPr/>
        </p:nvPicPr>
        <p:blipFill>
          <a:blip r:embed="rId1"/>
          <a:stretch/>
        </p:blipFill>
        <p:spPr>
          <a:xfrm>
            <a:off x="625320" y="1800360"/>
            <a:ext cx="3007800" cy="2299680"/>
          </a:xfrm>
          <a:prstGeom prst="rect">
            <a:avLst/>
          </a:prstGeom>
          <a:ln w="0">
            <a:noFill/>
          </a:ln>
        </p:spPr>
      </p:pic>
      <p:sp>
        <p:nvSpPr>
          <p:cNvPr id="70" name="TextBox 3"/>
          <p:cNvSpPr/>
          <p:nvPr/>
        </p:nvSpPr>
        <p:spPr>
          <a:xfrm>
            <a:off x="625320" y="4210200"/>
            <a:ext cx="308556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i="1" lang="en-US" sz="1800" spc="-1" strike="noStrike">
                <a:solidFill>
                  <a:schemeClr val="dk1"/>
                </a:solidFill>
                <a:latin typeface="Calibri"/>
              </a:rPr>
              <a:t>A pair of gloves that make their wearer looks stupid and not like a race car driver as they believe.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1" name="Picture 4" descr="What do you think about women that wear hoop earrings? - Quora"/>
          <p:cNvPicPr/>
          <p:nvPr/>
        </p:nvPicPr>
        <p:blipFill>
          <a:blip r:embed="rId2"/>
          <a:stretch/>
        </p:blipFill>
        <p:spPr>
          <a:xfrm>
            <a:off x="3926160" y="1797840"/>
            <a:ext cx="3809160" cy="3809160"/>
          </a:xfrm>
          <a:prstGeom prst="rect">
            <a:avLst/>
          </a:prstGeom>
          <a:ln w="0">
            <a:noFill/>
          </a:ln>
        </p:spPr>
      </p:pic>
      <p:sp>
        <p:nvSpPr>
          <p:cNvPr id="72" name="TextBox 4"/>
          <p:cNvSpPr/>
          <p:nvPr/>
        </p:nvSpPr>
        <p:spPr>
          <a:xfrm>
            <a:off x="4033800" y="5607720"/>
            <a:ext cx="38091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i="1" lang="en-US" sz="1800" spc="-1" strike="noStrike">
                <a:solidFill>
                  <a:schemeClr val="dk1"/>
                </a:solidFill>
                <a:latin typeface="Calibri"/>
              </a:rPr>
              <a:t>Celebrity wearing a pair of ludicrously huge earrings.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3" name="Picture 6" descr="Birds in love produce more babies, study shows | Science | The Guardian"/>
          <p:cNvPicPr/>
          <p:nvPr/>
        </p:nvPicPr>
        <p:blipFill>
          <a:blip r:embed="rId3"/>
          <a:stretch/>
        </p:blipFill>
        <p:spPr>
          <a:xfrm>
            <a:off x="7950960" y="1797840"/>
            <a:ext cx="3475800" cy="2085120"/>
          </a:xfrm>
          <a:prstGeom prst="rect">
            <a:avLst/>
          </a:prstGeom>
          <a:ln w="0">
            <a:noFill/>
          </a:ln>
        </p:spPr>
      </p:pic>
      <p:sp>
        <p:nvSpPr>
          <p:cNvPr id="74" name="TextBox 5"/>
          <p:cNvSpPr/>
          <p:nvPr/>
        </p:nvSpPr>
        <p:spPr>
          <a:xfrm>
            <a:off x="7950960" y="3986280"/>
            <a:ext cx="3475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i="1" lang="en-US" sz="1800" spc="-1" strike="noStrike">
                <a:solidFill>
                  <a:schemeClr val="dk1"/>
                </a:solidFill>
                <a:latin typeface="Calibri"/>
              </a:rPr>
              <a:t>A pair of songbirds, plotting revenge on humanity.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4800" spc="-1" strike="noStrike">
                <a:solidFill>
                  <a:schemeClr val="dk1"/>
                </a:solidFill>
                <a:latin typeface="Calibri Light"/>
              </a:rPr>
              <a:t>The word “dozen” equals 12.</a:t>
            </a:r>
            <a:endParaRPr b="0" lang="en-US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TextBox 3"/>
          <p:cNvSpPr/>
          <p:nvPr/>
        </p:nvSpPr>
        <p:spPr>
          <a:xfrm>
            <a:off x="1046880" y="2397960"/>
            <a:ext cx="2826720" cy="228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US" sz="3600" spc="-1" strike="noStrike">
                <a:solidFill>
                  <a:schemeClr val="dk1"/>
                </a:solidFill>
                <a:latin typeface="Calibri"/>
              </a:rPr>
              <a:t>If you buy a “dozen” eggs, you’re buying 12 eggs.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7" name="Picture 2" descr="Are eggs good or bad for you? New research rekindles debate | AP News"/>
          <p:cNvPicPr/>
          <p:nvPr/>
        </p:nvPicPr>
        <p:blipFill>
          <a:blip r:embed="rId1"/>
          <a:stretch/>
        </p:blipFill>
        <p:spPr>
          <a:xfrm>
            <a:off x="5095800" y="1828800"/>
            <a:ext cx="5661720" cy="3774240"/>
          </a:xfrm>
          <a:prstGeom prst="rect">
            <a:avLst/>
          </a:prstGeom>
          <a:ln w="0">
            <a:noFill/>
          </a:ln>
        </p:spPr>
      </p:pic>
      <p:sp>
        <p:nvSpPr>
          <p:cNvPr id="78" name="TextBox 4"/>
          <p:cNvSpPr/>
          <p:nvPr/>
        </p:nvSpPr>
        <p:spPr>
          <a:xfrm>
            <a:off x="6829560" y="5603760"/>
            <a:ext cx="56001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i="1" lang="en-US" sz="1800" spc="-1" strike="noStrike">
                <a:solidFill>
                  <a:schemeClr val="dk1"/>
                </a:solidFill>
                <a:latin typeface="Calibri"/>
              </a:rPr>
              <a:t>Many dozens of eggs.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In fact, if you have a ”dozen” of anything, you’ve got twelve of them.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0" name="Picture 2" descr="Do You Know What a Dozen Is? - Smartick"/>
          <p:cNvPicPr/>
          <p:nvPr/>
        </p:nvPicPr>
        <p:blipFill>
          <a:blip r:embed="rId1"/>
          <a:stretch/>
        </p:blipFill>
        <p:spPr>
          <a:xfrm>
            <a:off x="1684800" y="1919160"/>
            <a:ext cx="4684320" cy="3523680"/>
          </a:xfrm>
          <a:prstGeom prst="rect">
            <a:avLst/>
          </a:prstGeom>
          <a:ln w="0">
            <a:noFill/>
          </a:ln>
        </p:spPr>
      </p:pic>
      <p:sp>
        <p:nvSpPr>
          <p:cNvPr id="81" name="TextBox 3"/>
          <p:cNvSpPr/>
          <p:nvPr/>
        </p:nvSpPr>
        <p:spPr>
          <a:xfrm>
            <a:off x="2159640" y="5672160"/>
            <a:ext cx="42094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i="1" lang="en-US" sz="1800" spc="-1" strike="noStrike">
                <a:solidFill>
                  <a:schemeClr val="dk1"/>
                </a:solidFill>
                <a:latin typeface="Calibri"/>
              </a:rPr>
              <a:t>A dozen awful looking doughnuts.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2" name="Picture 4" descr="dimes"/>
          <p:cNvPicPr/>
          <p:nvPr/>
        </p:nvPicPr>
        <p:blipFill>
          <a:blip r:embed="rId2"/>
          <a:stretch/>
        </p:blipFill>
        <p:spPr>
          <a:xfrm>
            <a:off x="7192440" y="1919160"/>
            <a:ext cx="3314160" cy="2450520"/>
          </a:xfrm>
          <a:prstGeom prst="rect">
            <a:avLst/>
          </a:prstGeom>
          <a:ln w="0">
            <a:noFill/>
          </a:ln>
        </p:spPr>
      </p:pic>
      <p:sp>
        <p:nvSpPr>
          <p:cNvPr id="83" name="TextBox 4"/>
          <p:cNvSpPr/>
          <p:nvPr/>
        </p:nvSpPr>
        <p:spPr>
          <a:xfrm>
            <a:off x="7186680" y="4486320"/>
            <a:ext cx="331992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i="1" lang="en-US" sz="1800" spc="-1" strike="noStrike">
                <a:solidFill>
                  <a:schemeClr val="dk1"/>
                </a:solidFill>
                <a:latin typeface="Calibri"/>
              </a:rPr>
              <a:t>I don’t know what “a dime a dozen” is supposed to literally mean, but there are twelve dimes in a dozen.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A “baker’s dozen” refers to the number 13.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TextBox 3"/>
          <p:cNvSpPr/>
          <p:nvPr/>
        </p:nvSpPr>
        <p:spPr>
          <a:xfrm>
            <a:off x="7846200" y="2155320"/>
            <a:ext cx="2842560" cy="338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3600" spc="-1" strike="noStrike">
                <a:solidFill>
                  <a:schemeClr val="dk1"/>
                </a:solidFill>
                <a:latin typeface="Calibri"/>
              </a:rPr>
              <a:t>Though it mostly refers to baked goods, for obvious reasons.</a:t>
            </a:r>
            <a:endParaRPr b="0" lang="en-US" sz="36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6" name="Picture 2" descr="Why Is a Baker&amp;#39;s Dozen 13? | Britannica"/>
          <p:cNvPicPr/>
          <p:nvPr/>
        </p:nvPicPr>
        <p:blipFill>
          <a:blip r:embed="rId1"/>
          <a:stretch/>
        </p:blipFill>
        <p:spPr>
          <a:xfrm>
            <a:off x="1502640" y="1661400"/>
            <a:ext cx="5870520" cy="4402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A ”score” is twenty of something.</a:t>
            </a:r>
            <a:endParaRPr b="0" lang="en-US" sz="4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8" name="Picture 2" descr="Did Lincoln Deliver the Gettysburg Address Because Pennsylvania Was a Swing  State? - FairVote"/>
          <p:cNvPicPr/>
          <p:nvPr/>
        </p:nvPicPr>
        <p:blipFill>
          <a:blip r:embed="rId1"/>
          <a:stretch/>
        </p:blipFill>
        <p:spPr>
          <a:xfrm>
            <a:off x="1371600" y="1463760"/>
            <a:ext cx="7619400" cy="5028480"/>
          </a:xfrm>
          <a:prstGeom prst="rect">
            <a:avLst/>
          </a:prstGeom>
          <a:ln w="0">
            <a:noFill/>
          </a:ln>
        </p:spPr>
      </p:pic>
      <p:sp>
        <p:nvSpPr>
          <p:cNvPr id="89" name="TextBox 3"/>
          <p:cNvSpPr/>
          <p:nvPr/>
        </p:nvSpPr>
        <p:spPr>
          <a:xfrm>
            <a:off x="2943720" y="1690560"/>
            <a:ext cx="3151440" cy="69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-US" sz="2000" spc="-1" strike="noStrike">
                <a:solidFill>
                  <a:schemeClr val="dk1"/>
                </a:solidFill>
                <a:latin typeface="Calibri"/>
              </a:rPr>
              <a:t>FOUR SCORE AND SEVEN YEARS AGO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TextBox 4"/>
          <p:cNvSpPr/>
          <p:nvPr/>
        </p:nvSpPr>
        <p:spPr>
          <a:xfrm>
            <a:off x="8991720" y="2923560"/>
            <a:ext cx="23576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Just say “87”, Abe.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348840" y="365040"/>
            <a:ext cx="11417400" cy="1324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83888"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5400" spc="-1" strike="noStrike">
                <a:solidFill>
                  <a:schemeClr val="dk1"/>
                </a:solidFill>
                <a:latin typeface="Calibri Light"/>
              </a:rPr>
              <a:t>If you have a “gross” of something, you have 144 of them.</a:t>
            </a:r>
            <a:endParaRPr b="0" lang="en-US" sz="5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2" name="Picture 2" descr="Amazon.com : Half Pencils Sharpened Hex (Golf Pencils, Pew Pencil, Score  Pencil, Short Pencil) (Black) : Office Products"/>
          <p:cNvPicPr/>
          <p:nvPr/>
        </p:nvPicPr>
        <p:blipFill>
          <a:blip r:embed="rId1"/>
          <a:stretch/>
        </p:blipFill>
        <p:spPr>
          <a:xfrm>
            <a:off x="981000" y="1957320"/>
            <a:ext cx="4951800" cy="4214160"/>
          </a:xfrm>
          <a:prstGeom prst="rect">
            <a:avLst/>
          </a:prstGeom>
          <a:ln w="0">
            <a:noFill/>
          </a:ln>
        </p:spPr>
      </p:pic>
      <p:sp>
        <p:nvSpPr>
          <p:cNvPr id="93" name="TextBox 4"/>
          <p:cNvSpPr/>
          <p:nvPr/>
        </p:nvSpPr>
        <p:spPr>
          <a:xfrm>
            <a:off x="6553080" y="2823840"/>
            <a:ext cx="4656960" cy="1797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A gross of pencils.  Handy tip:  Any pencils you buy pre-sharpened are not going to be good pencils.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3192</TotalTime>
  <Application>LibreOffice/24.2.0.3$MacOSX_X86_64 LibreOffice_project/da48488a73ddd66ea24cf16bbc4f7b9c08e9bea1</Application>
  <AppVersion>15.0000</AppVersion>
  <Words>1302</Words>
  <Paragraphs>132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2022-02-02T19:45:04Z</dcterms:created>
  <dc:creator>Ian Guch</dc:creator>
  <dc:description/>
  <dc:language>en-US</dc:language>
  <cp:lastModifiedBy/>
  <dcterms:modified xsi:type="dcterms:W3CDTF">2025-02-05T14:28:09Z</dcterms:modified>
  <cp:revision>17</cp:revision>
  <dc:subject/>
  <dc:title>Mole!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Widescreen</vt:lpwstr>
  </property>
  <property fmtid="{D5CDD505-2E9C-101B-9397-08002B2CF9AE}" pid="4" name="Slides">
    <vt:i4>28</vt:i4>
  </property>
</Properties>
</file>